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Advent Pro SemiBold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Fira Sans Extra Condensed Medium"/>
      <p:regular r:id="rId24"/>
      <p:bold r:id="rId25"/>
      <p:italic r:id="rId26"/>
      <p:boldItalic r:id="rId27"/>
    </p:embeddedFont>
    <p:embeddedFont>
      <p:font typeface="Fira Sans Condensed Medium"/>
      <p:regular r:id="rId28"/>
      <p:bold r:id="rId29"/>
      <p:italic r:id="rId30"/>
      <p:boldItalic r:id="rId31"/>
    </p:embeddedFont>
    <p:embeddedFont>
      <p:font typeface="Maven Pro"/>
      <p:regular r:id="rId32"/>
      <p:bold r:id="rId33"/>
    </p:embeddedFont>
    <p:embeddedFont>
      <p:font typeface="Montserrat Light"/>
      <p:regular r:id="rId34"/>
      <p:bold r:id="rId35"/>
      <p:italic r:id="rId36"/>
      <p:boldItalic r:id="rId37"/>
    </p:embeddedFont>
    <p:embeddedFont>
      <p:font typeface="Share Tech"/>
      <p:regular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9" roundtripDataSignature="AMtx7mhk+85UNAQF0QoExj79LAHxPtSt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FiraSansExtraCondensedMedium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ExtraCondensedMedium-italic.fntdata"/><Relationship Id="rId25" Type="http://schemas.openxmlformats.org/officeDocument/2006/relationships/font" Target="fonts/FiraSansExtraCondensedMedium-bold.fntdata"/><Relationship Id="rId28" Type="http://schemas.openxmlformats.org/officeDocument/2006/relationships/font" Target="fonts/FiraSansCondensedMedium-regular.fntdata"/><Relationship Id="rId27" Type="http://schemas.openxmlformats.org/officeDocument/2006/relationships/font" Target="fonts/FiraSansExtraCondensedMedium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CondensedMedium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iraSansCondensedMedium-boldItalic.fntdata"/><Relationship Id="rId30" Type="http://schemas.openxmlformats.org/officeDocument/2006/relationships/font" Target="fonts/FiraSansCondensedMedium-italic.fntdata"/><Relationship Id="rId11" Type="http://schemas.openxmlformats.org/officeDocument/2006/relationships/slide" Target="slides/slide7.xml"/><Relationship Id="rId33" Type="http://schemas.openxmlformats.org/officeDocument/2006/relationships/font" Target="fonts/MavenPro-bold.fntdata"/><Relationship Id="rId10" Type="http://schemas.openxmlformats.org/officeDocument/2006/relationships/slide" Target="slides/slide6.xml"/><Relationship Id="rId32" Type="http://schemas.openxmlformats.org/officeDocument/2006/relationships/font" Target="fonts/MavenPro-regular.fntdata"/><Relationship Id="rId13" Type="http://schemas.openxmlformats.org/officeDocument/2006/relationships/slide" Target="slides/slide9.xml"/><Relationship Id="rId35" Type="http://schemas.openxmlformats.org/officeDocument/2006/relationships/font" Target="fonts/MontserratLight-bold.fntdata"/><Relationship Id="rId12" Type="http://schemas.openxmlformats.org/officeDocument/2006/relationships/slide" Target="slides/slide8.xml"/><Relationship Id="rId34" Type="http://schemas.openxmlformats.org/officeDocument/2006/relationships/font" Target="fonts/MontserratLight-regular.fntdata"/><Relationship Id="rId15" Type="http://schemas.openxmlformats.org/officeDocument/2006/relationships/slide" Target="slides/slide11.xml"/><Relationship Id="rId37" Type="http://schemas.openxmlformats.org/officeDocument/2006/relationships/font" Target="fonts/MontserratLight-boldItalic.fntdata"/><Relationship Id="rId14" Type="http://schemas.openxmlformats.org/officeDocument/2006/relationships/slide" Target="slides/slide10.xml"/><Relationship Id="rId36" Type="http://schemas.openxmlformats.org/officeDocument/2006/relationships/font" Target="fonts/MontserratLight-italic.fntdata"/><Relationship Id="rId17" Type="http://schemas.openxmlformats.org/officeDocument/2006/relationships/font" Target="fonts/AdventProSemiBold-bold.fntdata"/><Relationship Id="rId39" Type="http://customschemas.google.com/relationships/presentationmetadata" Target="metadata"/><Relationship Id="rId16" Type="http://schemas.openxmlformats.org/officeDocument/2006/relationships/font" Target="fonts/AdventProSemiBold-regular.fntdata"/><Relationship Id="rId38" Type="http://schemas.openxmlformats.org/officeDocument/2006/relationships/font" Target="fonts/ShareTech-regular.fntdata"/><Relationship Id="rId19" Type="http://schemas.openxmlformats.org/officeDocument/2006/relationships/font" Target="fonts/AdventProSemiBold-boldItalic.fntdata"/><Relationship Id="rId18" Type="http://schemas.openxmlformats.org/officeDocument/2006/relationships/font" Target="fonts/AdventProSemiBold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0" name="Google Shape;53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" name="Google Shape;4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4" name="Google Shape;46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1" name="Google Shape;48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ef19822da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9" name="Google Shape;489;g2ef19822da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bbfecf292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7" name="Google Shape;497;g3bbfecf292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6" name="Google Shape;50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5" name="Google Shape;51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1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1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1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1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1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" name="Google Shape;17;p21"/>
          <p:cNvGrpSpPr/>
          <p:nvPr/>
        </p:nvGrpSpPr>
        <p:grpSpPr>
          <a:xfrm>
            <a:off x="8263682" y="-434366"/>
            <a:ext cx="188886" cy="1181532"/>
            <a:chOff x="2877432" y="975334"/>
            <a:chExt cx="188886" cy="1181532"/>
          </a:xfrm>
        </p:grpSpPr>
        <p:sp>
          <p:nvSpPr>
            <p:cNvPr id="18" name="Google Shape;18;p2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21;p21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" name="Google Shape;22;p21"/>
          <p:cNvGrpSpPr/>
          <p:nvPr/>
        </p:nvGrpSpPr>
        <p:grpSpPr>
          <a:xfrm>
            <a:off x="3090746" y="-533657"/>
            <a:ext cx="98059" cy="1147595"/>
            <a:chOff x="3347921" y="16006"/>
            <a:chExt cx="98059" cy="1147595"/>
          </a:xfrm>
        </p:grpSpPr>
        <p:sp>
          <p:nvSpPr>
            <p:cNvPr id="23" name="Google Shape;23;p2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952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" name="Google Shape;25;p21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" name="Google Shape;28;p21"/>
          <p:cNvGrpSpPr/>
          <p:nvPr/>
        </p:nvGrpSpPr>
        <p:grpSpPr>
          <a:xfrm>
            <a:off x="250617" y="2402301"/>
            <a:ext cx="188650" cy="2468355"/>
            <a:chOff x="250617" y="2402301"/>
            <a:chExt cx="188650" cy="2468355"/>
          </a:xfrm>
        </p:grpSpPr>
        <p:sp>
          <p:nvSpPr>
            <p:cNvPr id="29" name="Google Shape;29;p2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" name="Google Shape;33;p21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" name="Google Shape;35;p2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952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2" name="Google Shape;192;p3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3" name="Google Shape;193;p3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8" name="Google Shape;198;p31"/>
          <p:cNvGrpSpPr/>
          <p:nvPr/>
        </p:nvGrpSpPr>
        <p:grpSpPr>
          <a:xfrm>
            <a:off x="8217007" y="3576772"/>
            <a:ext cx="188886" cy="1181532"/>
            <a:chOff x="2877432" y="975334"/>
            <a:chExt cx="188886" cy="1181532"/>
          </a:xfrm>
        </p:grpSpPr>
        <p:sp>
          <p:nvSpPr>
            <p:cNvPr id="199" name="Google Shape;199;p3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2" name="Google Shape;202;p3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31"/>
          <p:cNvGrpSpPr/>
          <p:nvPr/>
        </p:nvGrpSpPr>
        <p:grpSpPr>
          <a:xfrm>
            <a:off x="7519346" y="3243318"/>
            <a:ext cx="98059" cy="1147595"/>
            <a:chOff x="3347921" y="16006"/>
            <a:chExt cx="98059" cy="1147595"/>
          </a:xfrm>
        </p:grpSpPr>
        <p:sp>
          <p:nvSpPr>
            <p:cNvPr id="204" name="Google Shape;204;p3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952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" name="Google Shape;206;p3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207" name="Google Shape;207;p3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" name="Google Shape;209;p31"/>
          <p:cNvGrpSpPr/>
          <p:nvPr/>
        </p:nvGrpSpPr>
        <p:grpSpPr>
          <a:xfrm>
            <a:off x="250617" y="2402301"/>
            <a:ext cx="188650" cy="2468355"/>
            <a:chOff x="250617" y="2402301"/>
            <a:chExt cx="188650" cy="2468355"/>
          </a:xfrm>
        </p:grpSpPr>
        <p:sp>
          <p:nvSpPr>
            <p:cNvPr id="210" name="Google Shape;210;p3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" name="Google Shape;214;p3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6" name="Google Shape;216;p3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17" name="Google Shape;217;p3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952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9" name="Google Shape;219;p3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0" name="Google Shape;220;p31"/>
          <p:cNvGrpSpPr/>
          <p:nvPr/>
        </p:nvGrpSpPr>
        <p:grpSpPr>
          <a:xfrm>
            <a:off x="4920170" y="-496491"/>
            <a:ext cx="188886" cy="1181532"/>
            <a:chOff x="2877432" y="975334"/>
            <a:chExt cx="188886" cy="1181532"/>
          </a:xfrm>
        </p:grpSpPr>
        <p:sp>
          <p:nvSpPr>
            <p:cNvPr id="221" name="Google Shape;221;p3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4" name="Google Shape;224;p3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5" name="Google Shape;225;p3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26" name="Google Shape;226;p3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29" name="Google Shape;229;p3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3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4" name="Google Shape;234;p3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35" name="Google Shape;235;p3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36" name="Google Shape;236;p3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3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3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3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3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3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3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3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3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3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3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3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3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84" name="Google Shape;284;p3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5" name="Google Shape;285;p33"/>
          <p:cNvSpPr txBox="1"/>
          <p:nvPr>
            <p:ph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86" name="Google Shape;286;p3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87" name="Google Shape;287;p3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8" name="Google Shape;288;p33"/>
          <p:cNvSpPr txBox="1"/>
          <p:nvPr>
            <p:ph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89" name="Google Shape;289;p3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90" name="Google Shape;290;p3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91" name="Google Shape;291;p33"/>
          <p:cNvSpPr txBox="1"/>
          <p:nvPr>
            <p:ph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92" name="Google Shape;292;p3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95" name="Google Shape;295;p3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6" name="Google Shape;296;p3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97" name="Google Shape;297;p3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8" name="Google Shape;298;p3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3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3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2" name="Google Shape;302;p3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3" name="Google Shape;303;p3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5" name="Google Shape;305;p3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3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3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3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3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3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3" name="Google Shape;313;p3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14" name="Google Shape;314;p3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6" name="Google Shape;316;p3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3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3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3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3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3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3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3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3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7" name="Google Shape;327;p3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8" name="Google Shape;328;p3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9" name="Google Shape;329;p3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0" name="Google Shape;330;p3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1" name="Google Shape;331;p3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2" name="Google Shape;332;p3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33" name="Google Shape;333;p3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4" name="Google Shape;334;p3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5" name="Google Shape;335;p3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6" name="Google Shape;336;p3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7" name="Google Shape;337;p3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8" name="Google Shape;338;p3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p3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3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3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3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3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3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3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3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50" name="Google Shape;350;p3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1" name="Google Shape;351;p3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52" name="Google Shape;352;p3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3" name="Google Shape;353;p3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54" name="Google Shape;354;p3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3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56" name="Google Shape;356;p3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3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58" name="Google Shape;358;p3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3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3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3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3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3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3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3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0" name="Google Shape;370;p3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1" name="Google Shape;371;p3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2" name="Google Shape;372;p3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3" name="Google Shape;373;p3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4" name="Google Shape;374;p3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5" name="Google Shape;375;p3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6" name="Google Shape;376;p3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7" name="Google Shape;377;p3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78" name="Google Shape;378;p3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3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3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3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3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3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3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3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3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0" name="Google Shape;390;p3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1" name="Google Shape;391;p3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b="0" i="0" lang="en" sz="1000" u="none" cap="none" strike="noStrike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" sz="10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b="0" i="0" lang="en" sz="1000" u="none" cap="none" strike="noStrike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" sz="10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b="0" i="0" lang="en" sz="1000" u="none" cap="none" strike="noStrike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0" i="0" sz="1000" u="none" cap="none" strike="noStrike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92" name="Google Shape;392;p3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3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3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3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3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3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0" name="Google Shape;400;p3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401" name="Google Shape;401;p3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" name="Google Shape;403;p39"/>
          <p:cNvGrpSpPr/>
          <p:nvPr/>
        </p:nvGrpSpPr>
        <p:grpSpPr>
          <a:xfrm>
            <a:off x="1510029" y="507749"/>
            <a:ext cx="203534" cy="2663108"/>
            <a:chOff x="250617" y="2402301"/>
            <a:chExt cx="188650" cy="2468355"/>
          </a:xfrm>
        </p:grpSpPr>
        <p:sp>
          <p:nvSpPr>
            <p:cNvPr id="404" name="Google Shape;404;p3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" name="Google Shape;408;p3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409" name="Google Shape;409;p3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2" name="Google Shape;412;p3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3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4" name="Google Shape;414;p3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15" name="Google Shape;415;p3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952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7" name="Google Shape;417;p39"/>
          <p:cNvGrpSpPr/>
          <p:nvPr/>
        </p:nvGrpSpPr>
        <p:grpSpPr>
          <a:xfrm>
            <a:off x="8568723" y="2184809"/>
            <a:ext cx="214702" cy="2308598"/>
            <a:chOff x="8008096" y="2108910"/>
            <a:chExt cx="199001" cy="2139770"/>
          </a:xfrm>
        </p:grpSpPr>
        <p:sp>
          <p:nvSpPr>
            <p:cNvPr id="418" name="Google Shape;418;p3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0" name="Google Shape;420;p3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1" name="Google Shape;421;p39"/>
          <p:cNvGrpSpPr/>
          <p:nvPr/>
        </p:nvGrpSpPr>
        <p:grpSpPr>
          <a:xfrm>
            <a:off x="8221223" y="9"/>
            <a:ext cx="214702" cy="2308598"/>
            <a:chOff x="8008096" y="2108910"/>
            <a:chExt cx="199001" cy="2139770"/>
          </a:xfrm>
        </p:grpSpPr>
        <p:sp>
          <p:nvSpPr>
            <p:cNvPr id="422" name="Google Shape;422;p3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2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" name="Google Shape;41;p22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2" name="Google Shape;42;p22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2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2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22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22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2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2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2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2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2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2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" name="Google Shape;56;p23"/>
          <p:cNvGrpSpPr/>
          <p:nvPr/>
        </p:nvGrpSpPr>
        <p:grpSpPr>
          <a:xfrm>
            <a:off x="8263682" y="-434366"/>
            <a:ext cx="188886" cy="1181532"/>
            <a:chOff x="2877432" y="975334"/>
            <a:chExt cx="188886" cy="1181532"/>
          </a:xfrm>
        </p:grpSpPr>
        <p:sp>
          <p:nvSpPr>
            <p:cNvPr id="57" name="Google Shape;57;p2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2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" name="Google Shape;61;p2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62" name="Google Shape;62;p2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2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" name="Google Shape;65;p23"/>
          <p:cNvGrpSpPr/>
          <p:nvPr/>
        </p:nvGrpSpPr>
        <p:grpSpPr>
          <a:xfrm>
            <a:off x="8008096" y="2108910"/>
            <a:ext cx="199001" cy="2139770"/>
            <a:chOff x="8008096" y="2108910"/>
            <a:chExt cx="199001" cy="2139770"/>
          </a:xfrm>
        </p:grpSpPr>
        <p:sp>
          <p:nvSpPr>
            <p:cNvPr id="66" name="Google Shape;66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" name="Google Shape;68;p23"/>
          <p:cNvGrpSpPr/>
          <p:nvPr/>
        </p:nvGrpSpPr>
        <p:grpSpPr>
          <a:xfrm>
            <a:off x="520996" y="1091548"/>
            <a:ext cx="199001" cy="2139770"/>
            <a:chOff x="8008096" y="2108910"/>
            <a:chExt cx="199001" cy="2139770"/>
          </a:xfrm>
        </p:grpSpPr>
        <p:sp>
          <p:nvSpPr>
            <p:cNvPr id="69" name="Google Shape;69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" name="Google Shape;71;p2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2" name="Google Shape;72;p2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3" name="Google Shape;73;p23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77" name="Google Shape;77;p2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" name="Google Shape;82;p24"/>
          <p:cNvGrpSpPr/>
          <p:nvPr/>
        </p:nvGrpSpPr>
        <p:grpSpPr>
          <a:xfrm>
            <a:off x="8148521" y="3004593"/>
            <a:ext cx="98059" cy="1147595"/>
            <a:chOff x="3347921" y="16006"/>
            <a:chExt cx="98059" cy="1147595"/>
          </a:xfrm>
        </p:grpSpPr>
        <p:sp>
          <p:nvSpPr>
            <p:cNvPr id="83" name="Google Shape;83;p2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952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85;p2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86" name="Google Shape;86;p2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" name="Google Shape;88;p2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89" name="Google Shape;89;p2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952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Google Shape;91;p2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95" name="Google Shape;95;p2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9" name="Google Shape;99;p2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" name="Google Shape;103;p2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04" name="Google Shape;104;p2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Google Shape;106;p2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10" name="Google Shape;110;p2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2" name="Google Shape;122;p2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23" name="Google Shape;123;p2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7" name="Google Shape;127;p2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28" name="Google Shape;128;p2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" name="Google Shape;130;p2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4" name="Google Shape;134;p2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28"/>
          <p:cNvGrpSpPr/>
          <p:nvPr/>
        </p:nvGrpSpPr>
        <p:grpSpPr>
          <a:xfrm>
            <a:off x="8263682" y="-434366"/>
            <a:ext cx="188886" cy="1181532"/>
            <a:chOff x="2877432" y="975334"/>
            <a:chExt cx="188886" cy="1181532"/>
          </a:xfrm>
        </p:grpSpPr>
        <p:sp>
          <p:nvSpPr>
            <p:cNvPr id="141" name="Google Shape;141;p2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" name="Google Shape;144;p2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" name="Google Shape;147;p28"/>
          <p:cNvGrpSpPr/>
          <p:nvPr/>
        </p:nvGrpSpPr>
        <p:grpSpPr>
          <a:xfrm>
            <a:off x="3090746" y="-533657"/>
            <a:ext cx="98059" cy="1147595"/>
            <a:chOff x="3347921" y="16006"/>
            <a:chExt cx="98059" cy="1147595"/>
          </a:xfrm>
        </p:grpSpPr>
        <p:sp>
          <p:nvSpPr>
            <p:cNvPr id="148" name="Google Shape;148;p2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952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" name="Google Shape;150;p2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51" name="Google Shape;151;p2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3" name="Google Shape;153;p2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54" name="Google Shape;154;p2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" name="Google Shape;156;p28"/>
          <p:cNvGrpSpPr/>
          <p:nvPr/>
        </p:nvGrpSpPr>
        <p:grpSpPr>
          <a:xfrm>
            <a:off x="250617" y="2402301"/>
            <a:ext cx="188650" cy="2468355"/>
            <a:chOff x="250617" y="2402301"/>
            <a:chExt cx="188650" cy="2468355"/>
          </a:xfrm>
        </p:grpSpPr>
        <p:sp>
          <p:nvSpPr>
            <p:cNvPr id="157" name="Google Shape;157;p2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" name="Google Shape;161;p2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62" name="Google Shape;162;p2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" name="Google Shape;165;p2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2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67" name="Google Shape;167;p2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952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" name="Google Shape;169;p28"/>
          <p:cNvGrpSpPr/>
          <p:nvPr/>
        </p:nvGrpSpPr>
        <p:grpSpPr>
          <a:xfrm>
            <a:off x="8008096" y="2108910"/>
            <a:ext cx="199001" cy="2139770"/>
            <a:chOff x="8008096" y="2108910"/>
            <a:chExt cx="199001" cy="2139770"/>
          </a:xfrm>
        </p:grpSpPr>
        <p:sp>
          <p:nvSpPr>
            <p:cNvPr id="170" name="Google Shape;170;p2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2" name="Google Shape;172;p2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3" name="Google Shape;173;p28"/>
          <p:cNvGrpSpPr/>
          <p:nvPr/>
        </p:nvGrpSpPr>
        <p:grpSpPr>
          <a:xfrm>
            <a:off x="4095146" y="-859690"/>
            <a:ext cx="199001" cy="2139770"/>
            <a:chOff x="8008096" y="2108910"/>
            <a:chExt cx="199001" cy="2139770"/>
          </a:xfrm>
        </p:grpSpPr>
        <p:sp>
          <p:nvSpPr>
            <p:cNvPr id="174" name="Google Shape;174;p2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6" name="Google Shape;176;p2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77" name="Google Shape;177;p2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9" name="Google Shape;179;p2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80" name="Google Shape;180;p2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2" name="Google Shape;182;p2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6" name="Google Shape;186;p2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7" name="Google Shape;187;p2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b="0" i="0" sz="2800" u="none" cap="none" strike="noStrik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b="0" i="0" sz="18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b="0" i="0" sz="1400" u="none" cap="none" strike="noStrik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rive.google.com/drive/folders/1WtmKXDi7vYc2eUUjK3Y1nd_3lk0DEbVd?usp=drive_link" TargetMode="External"/><Relationship Id="rId4" Type="http://schemas.openxmlformats.org/officeDocument/2006/relationships/hyperlink" Target="https://docs.google.com/forms/d/e/1FAIpQLSd6jva2ivRO_bsXqf0dUl98DZsIv3iwt-3D7fjNNNEdHa0gWA/viewform?usp=sf_link" TargetMode="External"/><Relationship Id="rId5" Type="http://schemas.openxmlformats.org/officeDocument/2006/relationships/image" Target="../media/image10.png"/><Relationship Id="rId6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"/>
          <p:cNvSpPr txBox="1"/>
          <p:nvPr>
            <p:ph type="ctrTitle"/>
          </p:nvPr>
        </p:nvSpPr>
        <p:spPr>
          <a:xfrm>
            <a:off x="661275" y="289275"/>
            <a:ext cx="8106300" cy="163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200">
                <a:solidFill>
                  <a:schemeClr val="accent2"/>
                </a:solidFill>
              </a:rPr>
              <a:t>ADQUISICIÓN Y PROCESAMIENTO</a:t>
            </a:r>
            <a:endParaRPr sz="3200">
              <a:solidFill>
                <a:schemeClr val="accent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500"/>
              <a:t>DE</a:t>
            </a:r>
            <a:endParaRPr sz="15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3200">
                <a:solidFill>
                  <a:schemeClr val="accent6"/>
                </a:solidFill>
              </a:rPr>
              <a:t>SEÑALES</a:t>
            </a:r>
            <a:endParaRPr sz="3200"/>
          </a:p>
        </p:txBody>
      </p:sp>
      <p:sp>
        <p:nvSpPr>
          <p:cNvPr id="431" name="Google Shape;431;p1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1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952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1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952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1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1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6" name="Google Shape;436;p1"/>
          <p:cNvGrpSpPr/>
          <p:nvPr/>
        </p:nvGrpSpPr>
        <p:grpSpPr>
          <a:xfrm>
            <a:off x="6232314" y="3162931"/>
            <a:ext cx="121434" cy="1073147"/>
            <a:chOff x="6232314" y="3696331"/>
            <a:chExt cx="121434" cy="1073147"/>
          </a:xfrm>
        </p:grpSpPr>
        <p:sp>
          <p:nvSpPr>
            <p:cNvPr id="437" name="Google Shape;437;p1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9" name="Google Shape;439;p1"/>
          <p:cNvGrpSpPr/>
          <p:nvPr/>
        </p:nvGrpSpPr>
        <p:grpSpPr>
          <a:xfrm>
            <a:off x="7390148" y="337714"/>
            <a:ext cx="133252" cy="1952377"/>
            <a:chOff x="6780548" y="337714"/>
            <a:chExt cx="133252" cy="1952377"/>
          </a:xfrm>
        </p:grpSpPr>
        <p:sp>
          <p:nvSpPr>
            <p:cNvPr id="440" name="Google Shape;440;p1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9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" name="Google Shape;442;p1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3" name="Google Shape;443;p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6" name="Google Shape;446;p1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1"/>
          <p:cNvSpPr/>
          <p:nvPr/>
        </p:nvSpPr>
        <p:spPr>
          <a:xfrm>
            <a:off x="7294201" y="27691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8" name="Google Shape;448;p1"/>
          <p:cNvGrpSpPr/>
          <p:nvPr/>
        </p:nvGrpSpPr>
        <p:grpSpPr>
          <a:xfrm>
            <a:off x="8008096" y="2032710"/>
            <a:ext cx="199001" cy="2139770"/>
            <a:chOff x="8008096" y="2108910"/>
            <a:chExt cx="199001" cy="2139770"/>
          </a:xfrm>
        </p:grpSpPr>
        <p:sp>
          <p:nvSpPr>
            <p:cNvPr id="449" name="Google Shape;449;p1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1" name="Google Shape;451;p1"/>
          <p:cNvGrpSpPr/>
          <p:nvPr/>
        </p:nvGrpSpPr>
        <p:grpSpPr>
          <a:xfrm>
            <a:off x="4472500" y="4004805"/>
            <a:ext cx="199001" cy="867199"/>
            <a:chOff x="4475150" y="4052605"/>
            <a:chExt cx="199001" cy="867199"/>
          </a:xfrm>
        </p:grpSpPr>
        <p:sp>
          <p:nvSpPr>
            <p:cNvPr id="452" name="Google Shape;452;p1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55" name="Google Shape;45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8725" y="1885500"/>
            <a:ext cx="5380200" cy="3069600"/>
          </a:xfrm>
          <a:prstGeom prst="roundRect">
            <a:avLst>
              <a:gd fmla="val 6134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1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Disposiciones generales</a:t>
            </a:r>
            <a:endParaRPr/>
          </a:p>
        </p:txBody>
      </p:sp>
      <p:sp>
        <p:nvSpPr>
          <p:cNvPr id="524" name="Google Shape;524;p18"/>
          <p:cNvSpPr txBox="1"/>
          <p:nvPr>
            <p:ph idx="1" type="body"/>
          </p:nvPr>
        </p:nvSpPr>
        <p:spPr>
          <a:xfrm>
            <a:off x="597375" y="1063525"/>
            <a:ext cx="8170500" cy="3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2000">
                <a:solidFill>
                  <a:schemeClr val="accent2"/>
                </a:solidFill>
              </a:rPr>
              <a:t>Modalidad híbrida</a:t>
            </a:r>
            <a:endParaRPr sz="20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800"/>
              <a:t>Lunes [Laboratorio] y Miércoles [Híbrida] en horario de 17 a 20. 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800"/>
              <a:t>Llenar la encuesta de habilidades previas en la presentación de grupo. La encuesta se cierra a la </a:t>
            </a:r>
            <a:r>
              <a:rPr lang="en" sz="1800">
                <a:solidFill>
                  <a:schemeClr val="accent5"/>
                </a:solidFill>
              </a:rPr>
              <a:t>noche del viernes 13 de enero</a:t>
            </a:r>
            <a:r>
              <a:rPr lang="en" sz="1800"/>
              <a:t>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400"/>
              <a:t>	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1700">
                <a:solidFill>
                  <a:schemeClr val="accent2"/>
                </a:solidFill>
              </a:rPr>
              <a:t>Encuestas de materiales y conocimientos previos 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b="1" sz="17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1700">
                <a:solidFill>
                  <a:schemeClr val="accent2"/>
                </a:solidFill>
              </a:rPr>
              <a:t>Repositorio de la clase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https://github.com/alfjosue1997/Signal-Processing-2026-2.git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1700">
                <a:solidFill>
                  <a:schemeClr val="accent2"/>
                </a:solidFill>
              </a:rPr>
              <a:t>Classroom</a:t>
            </a:r>
            <a:endParaRPr b="1" sz="17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https://classroom.google.com/c/ODQzMTA2MjY4NTky?cjc=7tkwudei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 sz="1700">
                <a:solidFill>
                  <a:schemeClr val="accent2"/>
                </a:solidFill>
              </a:rPr>
              <a:t>Google Space</a:t>
            </a:r>
            <a:endParaRPr b="1" sz="17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https://chat.google.com/room/AAQA5e4Kl9s?cls=7</a:t>
            </a:r>
            <a:endParaRPr b="1"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b="1" sz="1400"/>
          </a:p>
        </p:txBody>
      </p:sp>
      <p:sp>
        <p:nvSpPr>
          <p:cNvPr id="525" name="Google Shape;525;p18"/>
          <p:cNvSpPr txBox="1"/>
          <p:nvPr/>
        </p:nvSpPr>
        <p:spPr>
          <a:xfrm>
            <a:off x="3988600" y="5310200"/>
            <a:ext cx="685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526" name="Google Shape;526;p18"/>
          <p:cNvSpPr txBox="1"/>
          <p:nvPr/>
        </p:nvSpPr>
        <p:spPr>
          <a:xfrm>
            <a:off x="6663775" y="4403750"/>
            <a:ext cx="2415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rPr>
              <a:t>Google </a:t>
            </a:r>
            <a:r>
              <a:rPr b="1" lang="en" sz="1700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rPr>
              <a:t>Classroom</a:t>
            </a:r>
            <a:endParaRPr/>
          </a:p>
        </p:txBody>
      </p:sp>
      <p:pic>
        <p:nvPicPr>
          <p:cNvPr id="527" name="Google Shape;5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1225" y="2911825"/>
            <a:ext cx="1565701" cy="1565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1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Disposiciones generales</a:t>
            </a:r>
            <a:endParaRPr/>
          </a:p>
        </p:txBody>
      </p:sp>
      <p:sp>
        <p:nvSpPr>
          <p:cNvPr id="533" name="Google Shape;533;p19"/>
          <p:cNvSpPr txBox="1"/>
          <p:nvPr>
            <p:ph idx="1" type="body"/>
          </p:nvPr>
        </p:nvSpPr>
        <p:spPr>
          <a:xfrm>
            <a:off x="618825" y="989475"/>
            <a:ext cx="6197100" cy="3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2300">
                <a:solidFill>
                  <a:schemeClr val="accent2"/>
                </a:solidFill>
              </a:rPr>
              <a:t>Tarea de la primera semana</a:t>
            </a:r>
            <a:endParaRPr sz="2300">
              <a:solidFill>
                <a:schemeClr val="accent2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Instalación de software y creación de cuentas.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Lectura de:</a:t>
            </a:r>
            <a:endParaRPr sz="1800"/>
          </a:p>
          <a:p>
            <a:pPr indent="-3302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Oppenheim: Capítulo 1 "Signals and systems"</a:t>
            </a:r>
            <a:endParaRPr sz="1600"/>
          </a:p>
          <a:p>
            <a: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https://drive.google.com/drive/folders/1WtmKXDi7vYc2eUUjK3Y1nd_3lk0DEbVd?usp=drive_link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800"/>
              <a:t>Hacer cuenta de GitHub</a:t>
            </a:r>
            <a:endParaRPr sz="18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800"/>
              <a:t>Llenar encuesta diagnóstico:</a:t>
            </a:r>
            <a:endParaRPr sz="1800"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https://docs.google.com/forms/d/e/1FAIpQLSd6jva2ivRO_bsXqf0dUl98DZsIv3iwt-3D7fjNNNEdHa0gWA/viewform?usp=sf_link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20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700"/>
              <a:t>			</a:t>
            </a:r>
            <a:endParaRPr sz="1700"/>
          </a:p>
        </p:txBody>
      </p:sp>
      <p:sp>
        <p:nvSpPr>
          <p:cNvPr id="534" name="Google Shape;534;p19"/>
          <p:cNvSpPr txBox="1"/>
          <p:nvPr/>
        </p:nvSpPr>
        <p:spPr>
          <a:xfrm>
            <a:off x="6939650" y="1855650"/>
            <a:ext cx="1744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rPr>
              <a:t>Google Drive</a:t>
            </a:r>
            <a:endParaRPr/>
          </a:p>
        </p:txBody>
      </p:sp>
      <p:pic>
        <p:nvPicPr>
          <p:cNvPr id="535" name="Google Shape;53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2225" y="256600"/>
            <a:ext cx="1599050" cy="159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12225" y="2833975"/>
            <a:ext cx="1599050" cy="1599050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19"/>
          <p:cNvSpPr txBox="1"/>
          <p:nvPr/>
        </p:nvSpPr>
        <p:spPr>
          <a:xfrm>
            <a:off x="7012225" y="4433025"/>
            <a:ext cx="1744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2"/>
                </a:solidFill>
                <a:latin typeface="Maven Pro"/>
                <a:ea typeface="Maven Pro"/>
                <a:cs typeface="Maven Pro"/>
                <a:sym typeface="Maven Pro"/>
              </a:rPr>
              <a:t>Encuesta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"/>
          <p:cNvSpPr txBox="1"/>
          <p:nvPr>
            <p:ph idx="1" type="body"/>
          </p:nvPr>
        </p:nvSpPr>
        <p:spPr>
          <a:xfrm>
            <a:off x="618825" y="1305800"/>
            <a:ext cx="7866900" cy="3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Maven Pro"/>
              <a:buAutoNum type="arabicPeriod"/>
            </a:pPr>
            <a:r>
              <a:rPr lang="en" sz="2600"/>
              <a:t>Personal docente</a:t>
            </a:r>
            <a:endParaRPr sz="2600"/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Maven Pro"/>
              <a:buAutoNum type="arabicPeriod"/>
            </a:pPr>
            <a:r>
              <a:rPr lang="en" sz="2600"/>
              <a:t>Propósito de curso</a:t>
            </a:r>
            <a:endParaRPr sz="2600"/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Maven Pro"/>
              <a:buAutoNum type="arabicPeriod"/>
            </a:pPr>
            <a:r>
              <a:rPr lang="en" sz="2600"/>
              <a:t>Contenido</a:t>
            </a:r>
            <a:endParaRPr sz="2600"/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Maven Pro"/>
              <a:buAutoNum type="arabicPeriod"/>
            </a:pPr>
            <a:r>
              <a:rPr lang="en" sz="2600"/>
              <a:t>Material</a:t>
            </a:r>
            <a:endParaRPr sz="2600"/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Maven Pro"/>
              <a:buAutoNum type="arabicPeriod"/>
            </a:pPr>
            <a:r>
              <a:rPr lang="en" sz="2600"/>
              <a:t>Evaluación</a:t>
            </a:r>
            <a:endParaRPr sz="2600"/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Maven Pro"/>
              <a:buAutoNum type="arabicPeriod"/>
            </a:pPr>
            <a:r>
              <a:rPr lang="en" sz="2600"/>
              <a:t>Disposiciones generales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000"/>
              <a:buNone/>
            </a:pPr>
            <a:r>
              <a:t/>
            </a:r>
            <a:endParaRPr/>
          </a:p>
        </p:txBody>
      </p:sp>
      <p:sp>
        <p:nvSpPr>
          <p:cNvPr id="461" name="Google Shape;461;p2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Contenido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Personal docente</a:t>
            </a:r>
            <a:endParaRPr/>
          </a:p>
        </p:txBody>
      </p:sp>
      <p:sp>
        <p:nvSpPr>
          <p:cNvPr id="467" name="Google Shape;467;p3"/>
          <p:cNvSpPr txBox="1"/>
          <p:nvPr>
            <p:ph idx="4294967295" type="subTitle"/>
          </p:nvPr>
        </p:nvSpPr>
        <p:spPr>
          <a:xfrm>
            <a:off x="618825" y="2603925"/>
            <a:ext cx="3863400" cy="21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b="1" i="0" lang="en" sz="1500" u="none" cap="none" strike="noStrike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Profesores</a:t>
            </a:r>
            <a:r>
              <a:rPr b="0" i="0" lang="en" sz="15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endParaRPr b="0" i="0" sz="15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b="0" i="1" lang="en" sz="15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Aldo Vladimir Román Díaz</a:t>
            </a:r>
            <a:br>
              <a:rPr b="0" i="1" lang="en" sz="15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i="1" lang="en" sz="1000">
                <a:latin typeface="Montserrat Light"/>
                <a:ea typeface="Montserrat Light"/>
                <a:cs typeface="Montserrat Light"/>
                <a:sym typeface="Montserrat Light"/>
              </a:rPr>
              <a:t>Arquitecto IA</a:t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i="1" lang="en" sz="1000">
                <a:latin typeface="Montserrat Light"/>
                <a:ea typeface="Montserrat Light"/>
                <a:cs typeface="Montserrat Light"/>
                <a:sym typeface="Montserrat Light"/>
              </a:rPr>
              <a:t>Hitss</a:t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b="0" i="1" lang="en" sz="1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M. en Ciencias de la Tierra - ICN</a:t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t/>
            </a:r>
            <a:endParaRPr b="0" i="1" sz="15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b="0" i="1" lang="en" sz="15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Rodrigo Castillo Alcántara</a:t>
            </a:r>
            <a:br>
              <a:rPr b="0" i="1" lang="en" sz="15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b="0" i="1" lang="en" sz="1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Software Engineer II </a:t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b="0" i="1" lang="en" sz="1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Honeywell</a:t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b="0" i="1" lang="en" sz="1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Ing. Eléctrico Electrónico - F. Ingeniería</a:t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br>
              <a:rPr b="0" i="1" lang="en" sz="15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468" name="Google Shape;468;p3"/>
          <p:cNvSpPr txBox="1"/>
          <p:nvPr>
            <p:ph idx="4294967295" type="subTitle"/>
          </p:nvPr>
        </p:nvSpPr>
        <p:spPr>
          <a:xfrm>
            <a:off x="4773300" y="2644425"/>
            <a:ext cx="4162800" cy="20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b="1" i="0" lang="en" sz="15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Ayudantes</a:t>
            </a:r>
            <a:r>
              <a:rPr b="0" i="0" lang="en" sz="15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endParaRPr b="0" i="0" sz="15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b="0" i="1" lang="en" sz="15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Christian Gersain Puigvert Angulo</a:t>
            </a:r>
            <a:br>
              <a:rPr b="0" i="1" lang="en" sz="15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b="0" i="1" lang="en" sz="1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Ingeniero de soporte</a:t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b="0" i="1" lang="en" sz="1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ININ</a:t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b="0" i="1" lang="en" sz="1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Ing.  en Electrónica - UAM</a:t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t/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rPr b="0" i="1" lang="en" sz="15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Alfredo Josué Rodríguez González</a:t>
            </a:r>
            <a:br>
              <a:rPr b="0" i="1" lang="en" sz="15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b="0" i="1" lang="en" sz="1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Estudiante de Física </a:t>
            </a:r>
            <a:br>
              <a:rPr b="0" i="1" lang="en" sz="1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b="0" i="1" lang="en" sz="1000" u="none" cap="none" strike="noStrike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F. Ciencias</a:t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Font typeface="Maven Pro"/>
              <a:buNone/>
            </a:pPr>
            <a:r>
              <a:t/>
            </a:r>
            <a:endParaRPr b="0" i="1" sz="1000" u="none" cap="none" strike="noStrike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469" name="Google Shape;469;p3"/>
          <p:cNvPicPr preferRelativeResize="0"/>
          <p:nvPr/>
        </p:nvPicPr>
        <p:blipFill rotWithShape="1">
          <a:blip r:embed="rId3">
            <a:alphaModFix/>
          </a:blip>
          <a:srcRect b="35205" l="23755" r="22825" t="13140"/>
          <a:stretch/>
        </p:blipFill>
        <p:spPr>
          <a:xfrm>
            <a:off x="2132150" y="1151100"/>
            <a:ext cx="1316400" cy="12912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385763" rotWithShape="0" algn="bl" dir="5400000" dist="114300">
              <a:srgbClr val="000000">
                <a:alpha val="49803"/>
              </a:srgbClr>
            </a:outerShdw>
          </a:effectLst>
        </p:spPr>
      </p:pic>
      <p:pic>
        <p:nvPicPr>
          <p:cNvPr id="470" name="Google Shape;470;p3"/>
          <p:cNvPicPr preferRelativeResize="0"/>
          <p:nvPr/>
        </p:nvPicPr>
        <p:blipFill rotWithShape="1">
          <a:blip r:embed="rId4">
            <a:alphaModFix/>
          </a:blip>
          <a:srcRect b="28205" l="5565" r="56895" t="48750"/>
          <a:stretch/>
        </p:blipFill>
        <p:spPr>
          <a:xfrm>
            <a:off x="4955450" y="1151100"/>
            <a:ext cx="1181400" cy="12912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285750" rotWithShape="0" algn="bl" dir="5400000" dist="152400">
              <a:srgbClr val="000000">
                <a:alpha val="49803"/>
              </a:srgbClr>
            </a:outerShdw>
          </a:effectLst>
        </p:spPr>
      </p:pic>
      <p:pic>
        <p:nvPicPr>
          <p:cNvPr id="471" name="Google Shape;471;p3"/>
          <p:cNvPicPr preferRelativeResize="0"/>
          <p:nvPr/>
        </p:nvPicPr>
        <p:blipFill rotWithShape="1">
          <a:blip r:embed="rId5">
            <a:alphaModFix/>
          </a:blip>
          <a:srcRect b="42555" l="2705" r="5895" t="0"/>
          <a:stretch/>
        </p:blipFill>
        <p:spPr>
          <a:xfrm>
            <a:off x="6828475" y="1151100"/>
            <a:ext cx="1154400" cy="12912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271463" rotWithShape="0" algn="bl" dir="5400000" dist="152400">
              <a:srgbClr val="000000">
                <a:alpha val="49803"/>
              </a:srgbClr>
            </a:outerShdw>
          </a:effectLst>
        </p:spPr>
      </p:pic>
      <p:pic>
        <p:nvPicPr>
          <p:cNvPr id="472" name="Google Shape;472;p3"/>
          <p:cNvPicPr preferRelativeResize="0"/>
          <p:nvPr/>
        </p:nvPicPr>
        <p:blipFill rotWithShape="1">
          <a:blip r:embed="rId6">
            <a:alphaModFix/>
          </a:blip>
          <a:srcRect b="18844" l="-1770" r="0" t="0"/>
          <a:stretch/>
        </p:blipFill>
        <p:spPr>
          <a:xfrm>
            <a:off x="764025" y="1169100"/>
            <a:ext cx="1181400" cy="12552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385763" rotWithShape="0" algn="bl" dir="5400000" dist="114300">
              <a:srgbClr val="000000">
                <a:alpha val="4941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Propósito del curso</a:t>
            </a:r>
            <a:endParaRPr/>
          </a:p>
        </p:txBody>
      </p:sp>
      <p:sp>
        <p:nvSpPr>
          <p:cNvPr id="478" name="Google Shape;478;p5"/>
          <p:cNvSpPr txBox="1"/>
          <p:nvPr/>
        </p:nvSpPr>
        <p:spPr>
          <a:xfrm>
            <a:off x="618825" y="1380775"/>
            <a:ext cx="77403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20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 Que el estudiante</a:t>
            </a:r>
            <a:endParaRPr b="0" i="0" sz="20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0" i="0" lang="en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Posea un catálogo de soluciones de bajo costo y fácil acceso de electrónica analógica y digital.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0" i="0" lang="en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Utilice Python para procesamiento de datos/señales.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0" i="0" lang="en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Comprenda a profundidad los fundamentos matemáticos de los </a:t>
            </a:r>
            <a:r>
              <a:rPr lang="en" sz="2000">
                <a:solidFill>
                  <a:schemeClr val="lt1"/>
                </a:solidFill>
              </a:rPr>
              <a:t>S</a:t>
            </a:r>
            <a:r>
              <a:rPr b="0" i="0" lang="en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istemas y </a:t>
            </a:r>
            <a:r>
              <a:rPr lang="en" sz="2000">
                <a:solidFill>
                  <a:schemeClr val="lt1"/>
                </a:solidFill>
              </a:rPr>
              <a:t>S</a:t>
            </a:r>
            <a:r>
              <a:rPr b="0" i="0" lang="en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eñales.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AutoNum type="arabicPeriod"/>
            </a:pPr>
            <a:r>
              <a:rPr b="0" i="0" lang="en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Aplique </a:t>
            </a:r>
            <a:r>
              <a:rPr lang="en" sz="2000">
                <a:solidFill>
                  <a:schemeClr val="lt1"/>
                </a:solidFill>
              </a:rPr>
              <a:t>C</a:t>
            </a:r>
            <a:r>
              <a:rPr b="0" i="0" lang="en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ontrol de </a:t>
            </a:r>
            <a:r>
              <a:rPr lang="en" sz="2000">
                <a:solidFill>
                  <a:schemeClr val="lt1"/>
                </a:solidFill>
              </a:rPr>
              <a:t>V</a:t>
            </a:r>
            <a:r>
              <a:rPr b="0" i="0" lang="en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ersiones de código y genere un portafolio público de proyectos en GitHub.</a:t>
            </a:r>
            <a:endParaRPr sz="2000">
              <a:solidFill>
                <a:schemeClr val="lt1"/>
              </a:solidFill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Construya un proyecto de física experimental y lo ensamble en una PCB.</a:t>
            </a:r>
            <a:endParaRPr sz="2000">
              <a:solidFill>
                <a:schemeClr val="lt1"/>
              </a:solidFill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Contenido </a:t>
            </a:r>
            <a:endParaRPr/>
          </a:p>
        </p:txBody>
      </p:sp>
      <p:sp>
        <p:nvSpPr>
          <p:cNvPr id="484" name="Google Shape;484;p7"/>
          <p:cNvSpPr txBox="1"/>
          <p:nvPr>
            <p:ph idx="1" type="body"/>
          </p:nvPr>
        </p:nvSpPr>
        <p:spPr>
          <a:xfrm>
            <a:off x="472775" y="1063525"/>
            <a:ext cx="78669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2700">
                <a:solidFill>
                  <a:schemeClr val="accent2"/>
                </a:solidFill>
              </a:rPr>
              <a:t>Teoría*</a:t>
            </a:r>
            <a:endParaRPr sz="2700">
              <a:solidFill>
                <a:schemeClr val="accent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5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5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3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000"/>
              <a:buNone/>
            </a:pPr>
            <a:r>
              <a:t/>
            </a:r>
            <a:endParaRPr sz="300"/>
          </a:p>
        </p:txBody>
      </p:sp>
      <p:pic>
        <p:nvPicPr>
          <p:cNvPr id="485" name="Google Shape;485;p7"/>
          <p:cNvPicPr preferRelativeResize="0"/>
          <p:nvPr/>
        </p:nvPicPr>
        <p:blipFill rotWithShape="1">
          <a:blip r:embed="rId3">
            <a:alphaModFix/>
          </a:blip>
          <a:srcRect b="0" l="6823" r="19647" t="0"/>
          <a:stretch/>
        </p:blipFill>
        <p:spPr>
          <a:xfrm>
            <a:off x="5045125" y="1958425"/>
            <a:ext cx="3763500" cy="2919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486" name="Google Shape;486;p7"/>
          <p:cNvSpPr txBox="1"/>
          <p:nvPr/>
        </p:nvSpPr>
        <p:spPr>
          <a:xfrm>
            <a:off x="293475" y="1827575"/>
            <a:ext cx="4852500" cy="30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Señales y Sistemas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Sistemas </a:t>
            </a:r>
            <a:r>
              <a:rPr lang="en" sz="1800">
                <a:solidFill>
                  <a:schemeClr val="lt1"/>
                </a:solidFill>
              </a:rPr>
              <a:t>L</a:t>
            </a: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ineales </a:t>
            </a:r>
            <a:r>
              <a:rPr lang="en" sz="1800">
                <a:solidFill>
                  <a:schemeClr val="lt1"/>
                </a:solidFill>
              </a:rPr>
              <a:t>I</a:t>
            </a: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nvariantes en el </a:t>
            </a:r>
            <a:r>
              <a:rPr lang="en" sz="1800">
                <a:solidFill>
                  <a:schemeClr val="lt1"/>
                </a:solidFill>
              </a:rPr>
              <a:t>T</a:t>
            </a: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iempo (LTI)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Filtros digitales (FIR &amp; IIR)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Series y transformada de Fourier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Respuesta en Frecuencia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Muestreo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Ventanas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lang="en" sz="1800">
                <a:solidFill>
                  <a:schemeClr val="lt1"/>
                </a:solidFill>
              </a:rPr>
              <a:t>P</a:t>
            </a: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rocesamiento de </a:t>
            </a:r>
            <a:r>
              <a:rPr lang="en" sz="1800">
                <a:solidFill>
                  <a:schemeClr val="lt1"/>
                </a:solidFill>
              </a:rPr>
              <a:t>S</a:t>
            </a: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eñales </a:t>
            </a:r>
            <a:r>
              <a:rPr lang="en" sz="1800">
                <a:solidFill>
                  <a:schemeClr val="lt1"/>
                </a:solidFill>
              </a:rPr>
              <a:t>c</a:t>
            </a: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</a:t>
            </a:r>
            <a:r>
              <a:rPr lang="en" sz="1800">
                <a:solidFill>
                  <a:schemeClr val="lt1"/>
                </a:solidFill>
              </a:rPr>
              <a:t> </a:t>
            </a:r>
            <a:r>
              <a:rPr b="0" i="0" lang="en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Python</a:t>
            </a:r>
            <a:endParaRPr sz="1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ef19822da2_0_1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Contenido </a:t>
            </a:r>
            <a:endParaRPr/>
          </a:p>
        </p:txBody>
      </p:sp>
      <p:sp>
        <p:nvSpPr>
          <p:cNvPr id="492" name="Google Shape;492;g2ef19822da2_0_13"/>
          <p:cNvSpPr txBox="1"/>
          <p:nvPr>
            <p:ph idx="1" type="body"/>
          </p:nvPr>
        </p:nvSpPr>
        <p:spPr>
          <a:xfrm>
            <a:off x="472775" y="1063525"/>
            <a:ext cx="78669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2700">
                <a:solidFill>
                  <a:schemeClr val="accent2"/>
                </a:solidFill>
              </a:rPr>
              <a:t>Laboratorio de electrónica</a:t>
            </a:r>
            <a:endParaRPr sz="2700">
              <a:solidFill>
                <a:schemeClr val="accent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5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5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3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000"/>
              <a:buNone/>
            </a:pPr>
            <a:r>
              <a:t/>
            </a:r>
            <a:endParaRPr sz="300"/>
          </a:p>
        </p:txBody>
      </p:sp>
      <p:sp>
        <p:nvSpPr>
          <p:cNvPr id="493" name="Google Shape;493;g2ef19822da2_0_13"/>
          <p:cNvSpPr txBox="1"/>
          <p:nvPr/>
        </p:nvSpPr>
        <p:spPr>
          <a:xfrm>
            <a:off x="472775" y="1753525"/>
            <a:ext cx="4727700" cy="31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AutoNum type="arabicPeriod"/>
            </a:pPr>
            <a:r>
              <a:rPr b="0" i="0" lang="en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Amplificadores con transistores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AutoNum type="arabicPeriod"/>
            </a:pPr>
            <a:r>
              <a:rPr b="0" i="0" lang="en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Amplificadores con Opamps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AutoNum type="arabicPeriod"/>
            </a:pPr>
            <a:r>
              <a:rPr b="0" i="0" lang="en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Filtros pasivos/activos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AutoNum type="arabicPeriod"/>
            </a:pPr>
            <a:r>
              <a:rPr lang="en" sz="1900">
                <a:solidFill>
                  <a:schemeClr val="lt1"/>
                </a:solidFill>
              </a:rPr>
              <a:t>ADC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AutoNum type="arabicPeriod"/>
            </a:pPr>
            <a:r>
              <a:rPr b="0" i="0" lang="en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[Proyecto </a:t>
            </a:r>
            <a:r>
              <a:rPr lang="en" sz="1900">
                <a:solidFill>
                  <a:schemeClr val="lt1"/>
                </a:solidFill>
              </a:rPr>
              <a:t>Protoboard</a:t>
            </a:r>
            <a:r>
              <a:rPr b="0" i="0" lang="en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] Generador de ruido blanco y rosa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AutoNum type="arabicPeriod"/>
            </a:pPr>
            <a:r>
              <a:rPr b="0" i="0" lang="en" sz="1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[Proyecto PCB] Amplificador + compensador</a:t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AutoNum type="arabicPeriod"/>
            </a:pPr>
            <a:r>
              <a:rPr lang="en" sz="1900">
                <a:solidFill>
                  <a:schemeClr val="lt1"/>
                </a:solidFill>
              </a:rPr>
              <a:t>[Proyecto PCB] Proyecto Final</a:t>
            </a:r>
            <a:endParaRPr sz="1900">
              <a:solidFill>
                <a:schemeClr val="lt1"/>
              </a:solidFill>
            </a:endParaRPr>
          </a:p>
        </p:txBody>
      </p:sp>
      <p:pic>
        <p:nvPicPr>
          <p:cNvPr id="494" name="Google Shape;494;g2ef19822da2_0_13"/>
          <p:cNvPicPr preferRelativeResize="0"/>
          <p:nvPr/>
        </p:nvPicPr>
        <p:blipFill rotWithShape="1">
          <a:blip r:embed="rId3">
            <a:alphaModFix/>
          </a:blip>
          <a:srcRect b="0" l="17148" r="16664" t="0"/>
          <a:stretch/>
        </p:blipFill>
        <p:spPr>
          <a:xfrm>
            <a:off x="5200475" y="1753525"/>
            <a:ext cx="3623400" cy="3123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bbfecf292d_0_1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Contenido </a:t>
            </a:r>
            <a:endParaRPr/>
          </a:p>
        </p:txBody>
      </p:sp>
      <p:sp>
        <p:nvSpPr>
          <p:cNvPr id="500" name="Google Shape;500;g3bbfecf292d_0_10"/>
          <p:cNvSpPr txBox="1"/>
          <p:nvPr>
            <p:ph idx="1" type="body"/>
          </p:nvPr>
        </p:nvSpPr>
        <p:spPr>
          <a:xfrm>
            <a:off x="472775" y="1063525"/>
            <a:ext cx="78669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2700">
                <a:solidFill>
                  <a:schemeClr val="accent2"/>
                </a:solidFill>
              </a:rPr>
              <a:t>Proyecto Final</a:t>
            </a:r>
            <a:endParaRPr sz="2700">
              <a:solidFill>
                <a:schemeClr val="accent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5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5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9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3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000"/>
              <a:buNone/>
            </a:pPr>
            <a:r>
              <a:t/>
            </a:r>
            <a:endParaRPr sz="300"/>
          </a:p>
        </p:txBody>
      </p:sp>
      <p:sp>
        <p:nvSpPr>
          <p:cNvPr id="501" name="Google Shape;501;g3bbfecf292d_0_10"/>
          <p:cNvSpPr txBox="1"/>
          <p:nvPr/>
        </p:nvSpPr>
        <p:spPr>
          <a:xfrm>
            <a:off x="472775" y="1827575"/>
            <a:ext cx="4873800" cy="31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</a:rPr>
              <a:t>Un proyecto donde </a:t>
            </a:r>
            <a:r>
              <a:rPr lang="en" sz="1900">
                <a:solidFill>
                  <a:schemeClr val="lt1"/>
                </a:solidFill>
              </a:rPr>
              <a:t>aplicarás</a:t>
            </a:r>
            <a:r>
              <a:rPr lang="en" sz="1900">
                <a:solidFill>
                  <a:schemeClr val="lt1"/>
                </a:solidFill>
              </a:rPr>
              <a:t> todo lo aprendido en clase. El tema es libre pero se sugieren los siguientes proyectos: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AutoNum type="arabicPeriod"/>
            </a:pPr>
            <a:r>
              <a:rPr lang="en" sz="1900">
                <a:solidFill>
                  <a:schemeClr val="lt1"/>
                </a:solidFill>
              </a:rPr>
              <a:t>Marcador de Biopotenciales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AutoNum type="arabicPeriod"/>
            </a:pPr>
            <a:r>
              <a:rPr lang="en" sz="1900">
                <a:solidFill>
                  <a:schemeClr val="lt1"/>
                </a:solidFill>
              </a:rPr>
              <a:t>Brain Recorder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AutoNum type="arabicPeriod"/>
            </a:pPr>
            <a:r>
              <a:rPr lang="en" sz="1900">
                <a:solidFill>
                  <a:schemeClr val="lt1"/>
                </a:solidFill>
              </a:rPr>
              <a:t>SDR (Software Defined Radio)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AutoNum type="arabicPeriod"/>
            </a:pPr>
            <a:r>
              <a:rPr lang="en" sz="1900">
                <a:solidFill>
                  <a:schemeClr val="lt1"/>
                </a:solidFill>
              </a:rPr>
              <a:t>Nanoamperímetro</a:t>
            </a:r>
            <a:endParaRPr sz="1900">
              <a:solidFill>
                <a:schemeClr val="lt1"/>
              </a:solidFill>
            </a:endParaRPr>
          </a:p>
          <a:p>
            <a:pPr indent="-3492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AutoNum type="arabicPeriod"/>
            </a:pPr>
            <a:r>
              <a:rPr lang="en" sz="1900">
                <a:solidFill>
                  <a:schemeClr val="lt1"/>
                </a:solidFill>
              </a:rPr>
              <a:t>Estación meteorológica</a:t>
            </a:r>
            <a:endParaRPr sz="1900">
              <a:solidFill>
                <a:schemeClr val="lt1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</a:endParaRPr>
          </a:p>
        </p:txBody>
      </p:sp>
      <p:pic>
        <p:nvPicPr>
          <p:cNvPr id="502" name="Google Shape;502;g3bbfecf292d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9375" y="231625"/>
            <a:ext cx="3446525" cy="201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g3bbfecf292d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6325" y="2762550"/>
            <a:ext cx="3492626" cy="1964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Material</a:t>
            </a:r>
            <a:endParaRPr/>
          </a:p>
        </p:txBody>
      </p:sp>
      <p:sp>
        <p:nvSpPr>
          <p:cNvPr id="509" name="Google Shape;509;p16"/>
          <p:cNvSpPr txBox="1"/>
          <p:nvPr>
            <p:ph idx="1" type="body"/>
          </p:nvPr>
        </p:nvSpPr>
        <p:spPr>
          <a:xfrm>
            <a:off x="809825" y="1108850"/>
            <a:ext cx="7866900" cy="3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2300">
                <a:solidFill>
                  <a:schemeClr val="accent6"/>
                </a:solidFill>
              </a:rPr>
              <a:t>Alumno</a:t>
            </a:r>
            <a:endParaRPr b="1" sz="2300">
              <a:solidFill>
                <a:schemeClr val="accent6"/>
              </a:solidFill>
            </a:endParaRPr>
          </a:p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ESP32</a:t>
            </a:r>
            <a:endParaRPr sz="17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700"/>
              <a:t>2 Protoboard</a:t>
            </a:r>
            <a:endParaRPr sz="17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700"/>
              <a:t>Jumpers (Cable Dupont): </a:t>
            </a:r>
            <a:endParaRPr sz="1700"/>
          </a:p>
          <a:p>
            <a:pPr indent="-3238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700"/>
              <a:t>macho-hembra, hembra-hembra, macho-macho.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700"/>
              <a:t>Deben adquirirse antes de las segunda semana. Mientras más pronto, mejor :)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2300">
                <a:solidFill>
                  <a:schemeClr val="accent2"/>
                </a:solidFill>
              </a:rPr>
              <a:t>Préstamo*</a:t>
            </a:r>
            <a:endParaRPr b="1" sz="23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700"/>
              <a:t>Todo lo necesario para realizar las</a:t>
            </a:r>
            <a:br>
              <a:rPr lang="en" sz="1700"/>
            </a:br>
            <a:r>
              <a:rPr lang="en" sz="1700"/>
              <a:t>prácticas y ensamblar PCB’s.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700"/>
              <a:t>Se entregará material conforme se avance</a:t>
            </a:r>
            <a:br>
              <a:rPr lang="en" sz="1700"/>
            </a:br>
            <a:r>
              <a:rPr lang="en" sz="1700"/>
              <a:t>en la sección de electrónica y teoría.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000"/>
              <a:buNone/>
            </a:pPr>
            <a:r>
              <a:t/>
            </a:r>
            <a:endParaRPr sz="1700"/>
          </a:p>
        </p:txBody>
      </p:sp>
      <p:sp>
        <p:nvSpPr>
          <p:cNvPr id="510" name="Google Shape;510;p16"/>
          <p:cNvSpPr txBox="1"/>
          <p:nvPr>
            <p:ph idx="1" type="body"/>
          </p:nvPr>
        </p:nvSpPr>
        <p:spPr>
          <a:xfrm>
            <a:off x="5346525" y="3251475"/>
            <a:ext cx="3766200" cy="14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2300">
                <a:solidFill>
                  <a:schemeClr val="accent2"/>
                </a:solidFill>
              </a:rPr>
              <a:t>Software</a:t>
            </a:r>
            <a:endParaRPr b="1" sz="2300">
              <a:solidFill>
                <a:schemeClr val="accent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Arduino IDE 2 + ESP32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Python (Conda o pip)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Git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Cuenta en Github</a:t>
            </a:r>
            <a:endParaRPr sz="1600"/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VS Code con git credentials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8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000"/>
              <a:buNone/>
            </a:pPr>
            <a:r>
              <a:t/>
            </a:r>
            <a:endParaRPr sz="800"/>
          </a:p>
        </p:txBody>
      </p:sp>
      <p:pic>
        <p:nvPicPr>
          <p:cNvPr id="511" name="Google Shape;5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4200" y="0"/>
            <a:ext cx="2669800" cy="184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" name="Google Shape;51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5174" y="1274400"/>
            <a:ext cx="2099328" cy="143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Evaluación</a:t>
            </a:r>
            <a:endParaRPr/>
          </a:p>
        </p:txBody>
      </p:sp>
      <p:sp>
        <p:nvSpPr>
          <p:cNvPr id="518" name="Google Shape;518;p17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2200">
                <a:solidFill>
                  <a:schemeClr val="accent2"/>
                </a:solidFill>
              </a:rPr>
              <a:t>100% Reportes cortos semanales</a:t>
            </a:r>
            <a:endParaRPr b="1" sz="2200">
              <a:solidFill>
                <a:schemeClr val="accent2"/>
              </a:solidFill>
            </a:endParaRPr>
          </a:p>
          <a:p>
            <a:pPr indent="-3556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Reportes PDF en Google Classroom</a:t>
            </a:r>
            <a:endParaRPr sz="2000"/>
          </a:p>
          <a:p>
            <a:pPr indent="-3556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Scripts y sketches en GitHub</a:t>
            </a:r>
            <a:endParaRPr sz="2000"/>
          </a:p>
          <a:p>
            <a:pPr indent="-3556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(Opcional) Blog en GitHub</a:t>
            </a:r>
            <a:endParaRPr sz="20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20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2000"/>
              <a:t>O</a:t>
            </a:r>
            <a:endParaRPr sz="2000"/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b="1" lang="en" sz="2200">
                <a:solidFill>
                  <a:schemeClr val="accent2"/>
                </a:solidFill>
              </a:rPr>
              <a:t>100% Tarea examen final</a:t>
            </a:r>
            <a:endParaRPr b="1" sz="2200">
              <a:solidFill>
                <a:schemeClr val="accent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			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